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141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1FB8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7315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1FB8CD"/>
                </a:solidFill>
                <a:latin typeface="Menlo"/>
              </a:rPr>
              <a:t>REFLECTIVE LABS · REPORT №08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8EB8C4"/>
                </a:solidFill>
                <a:latin typeface="Menlo"/>
              </a:rPr>
              <a:t>TRAINING · OCTOBER 2025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1031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4400" b="1" i="0">
                <a:solidFill>
                  <a:srgbClr val="FFFFFF"/>
                </a:solidFill>
                <a:latin typeface="Georgia"/>
              </a:rPr>
              <a:t>Training as a Formation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160520"/>
            <a:ext cx="9601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 i="1">
                <a:solidFill>
                  <a:srgbClr val="D9F2F7"/>
                </a:solidFill>
                <a:latin typeface="Helvetica Neue"/>
              </a:rPr>
              <a:t>Fitted models under governed provenance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94360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A8B8BD"/>
                </a:solidFill>
                <a:latin typeface="Helvetica Neue"/>
              </a:rPr>
              <a:t>Kenneth Pernyér  ·  October 2025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2636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rgbClr val="1FB8CD"/>
                </a:solidFill>
                <a:latin typeface="Menlo"/>
              </a:rPr>
              <a:t>reflective.se/labs/research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A fitted model is usually an accountability gap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14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Everything else in a governed context is a fact with provenance. A model is typically a binary blob from a training run somebody did — and "why?" gets answered with a shrug and a file path.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THE MOVE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The artifact must be a fact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A model fact carries its content hash, dataset identity, hyperparameters, seed, and held-out evaluation — every prediction references it.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900">
                <a:solidFill>
                  <a:srgbClr val="263940"/>
                </a:solidFill>
                <a:latin typeface="Helvetica Neue"/>
              </a:rPr>
              <a:t>—  Training stages are already Suggestor-shaped: dataset → validation → features → search → train → evaluate → register → monitor → deploy.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KEY RESULT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Reproducible under a fixed seed, byte for byte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28800"/>
            <a:ext cx="10881360" cy="1828800"/>
          </a:xfrm>
          <a:prstGeom prst="rect">
            <a:avLst/>
          </a:prstGeom>
          <a:solidFill>
            <a:srgbClr val="1014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2057400"/>
            <a:ext cx="1033272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1" i="0">
                <a:solidFill>
                  <a:srgbClr val="FFFFFF"/>
                </a:solidFill>
                <a:latin typeface="Georgia"/>
              </a:rPr>
              <a:t>A Suggestor backed by a pinned artifact satisfies determinism over that context — unpinned, the substrate's uniqueness proof loses its hypothesis.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931920"/>
            <a:ext cx="1051560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Retraining, if lifted to a Formation, becomes a convergent run over a context that already contains the prior model — a chain of facts, not a directory of timestamped files.</a:t>
            </a:r>
          </a:p>
          <a:p>
            <a:pPr>
              <a:lnSpc>
                <a:spcPct val="135000"/>
              </a:lnSpc>
              <a:spcAft>
                <a:spcPts val="1000"/>
              </a:spcAft>
            </a:pPr>
            <a:r>
              <a:rPr sz="1700">
                <a:solidFill>
                  <a:srgbClr val="263940"/>
                </a:solidFill>
                <a:latin typeface="Helvetica Neue"/>
              </a:rPr>
              <a:t>I state plainly what is built (the agents, the fixture, the integration tests) vs. designed (the Formation lift, still CLI-driven today).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63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rgbClr val="0B72B9"/>
                </a:solidFill>
                <a:latin typeface="Menlo"/>
              </a:rPr>
              <a:t>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77724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5000"/>
              </a:lnSpc>
            </a:pPr>
            <a:r>
              <a:rPr sz="3000" b="1" i="0">
                <a:solidFill>
                  <a:srgbClr val="101417"/>
                </a:solidFill>
                <a:latin typeface="Georgia"/>
              </a:rPr>
              <a:t>What this does not claim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00200"/>
            <a:ext cx="2011680" cy="3175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20240"/>
            <a:ext cx="1051560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The registry records what's current; it does not implement approval workflows, staged rollout, or automatic rollback.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Evaluation is a single held-out split — no temporal split, no subgroup analysis, no calibration reported.</a:t>
            </a:r>
          </a:p>
          <a:p>
            <a:pPr>
              <a:lnSpc>
                <a:spcPct val="120000"/>
              </a:lnSpc>
              <a:spcAft>
                <a:spcPts val="1600"/>
              </a:spcAft>
            </a:pPr>
            <a:r>
              <a:rPr sz="1800">
                <a:solidFill>
                  <a:srgbClr val="263940"/>
                </a:solidFill>
                <a:latin typeface="Helvetica Neue"/>
              </a:rPr>
              <a:t>○  No well-founded measure is known for a retrain-drift feedback cycle; a budget may be the only honest bound.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6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2C1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00584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>
                <a:solidFill>
                  <a:srgbClr val="063D66"/>
                </a:solidFill>
                <a:latin typeface="Menlo"/>
              </a:rPr>
              <a:t>CODE AND CORRESPONDENCE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987552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35000"/>
              </a:lnSpc>
            </a:pPr>
            <a:r>
              <a:rPr sz="2200" b="0" i="0">
                <a:solidFill>
                  <a:srgbClr val="263940"/>
                </a:solidFill>
                <a:latin typeface="Georgia"/>
              </a:rPr>
              <a:t>The work described here is implemented, not sketched. The source behind every claim — the engine, the extension, the fixtures and the tests that hold the invariants — can be shared on request, including the parts that did not work.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840480"/>
            <a:ext cx="7315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rgbClr val="0B72B9"/>
                </a:solidFill>
                <a:latin typeface="Helvetica Neue"/>
              </a:rPr>
              <a:t>kenneth.pernyer@reflective.se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394960"/>
            <a:ext cx="8229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0" i="0">
                <a:solidFill>
                  <a:srgbClr val="65747A"/>
                </a:solidFill>
                <a:latin typeface="Helvetica Neue"/>
              </a:rPr>
              <a:t>Full paper, proofs, and benchmark data: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7607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i="0">
                <a:solidFill>
                  <a:srgbClr val="063D66"/>
                </a:solidFill>
                <a:latin typeface="Menlo"/>
              </a:rPr>
              <a:t>reflective.se/labs/research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4652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Reflective Labs · reflective.se/labs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446520"/>
            <a:ext cx="1188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0" i="0">
                <a:solidFill>
                  <a:srgbClr val="65747A"/>
                </a:solidFill>
                <a:latin typeface="Menlo"/>
              </a:rPr>
              <a:t>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